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ber\OneDrive\Bureau\Solu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ber\OneDrive\Bureau\Solu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ber\OneDrive\Bureau\Solu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ber\OneDrive\Bureau\Solu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ber\OneDrive\Bureau\Solu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Ecoutes!$E$4</c:f>
              <c:strCache>
                <c:ptCount val="1"/>
                <c:pt idx="0">
                  <c:v> Ecoutes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5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8C-49E2-8709-1CA086DD3250}"/>
              </c:ext>
            </c:extLst>
          </c:dPt>
          <c:val>
            <c:numRef>
              <c:f>Ecoutes!$E$5:$E$56</c:f>
              <c:numCache>
                <c:formatCode>_-* #\ ##0_-;\-* #\ ##0_-;_-* "-"??_-;_-@_-</c:formatCode>
                <c:ptCount val="52"/>
                <c:pt idx="0">
                  <c:v>252741858</c:v>
                </c:pt>
                <c:pt idx="1">
                  <c:v>121479473</c:v>
                </c:pt>
                <c:pt idx="2">
                  <c:v>276248196</c:v>
                </c:pt>
                <c:pt idx="3">
                  <c:v>92478119</c:v>
                </c:pt>
                <c:pt idx="4">
                  <c:v>121833286</c:v>
                </c:pt>
                <c:pt idx="5">
                  <c:v>128583615</c:v>
                </c:pt>
                <c:pt idx="6">
                  <c:v>191991967</c:v>
                </c:pt>
                <c:pt idx="7">
                  <c:v>156398935</c:v>
                </c:pt>
                <c:pt idx="8">
                  <c:v>158747125</c:v>
                </c:pt>
                <c:pt idx="9">
                  <c:v>198130657</c:v>
                </c:pt>
                <c:pt idx="10">
                  <c:v>133664469</c:v>
                </c:pt>
                <c:pt idx="11">
                  <c:v>139096318</c:v>
                </c:pt>
                <c:pt idx="12">
                  <c:v>121070413</c:v>
                </c:pt>
                <c:pt idx="13">
                  <c:v>45665698</c:v>
                </c:pt>
                <c:pt idx="14">
                  <c:v>57700251</c:v>
                </c:pt>
                <c:pt idx="15">
                  <c:v>106653998</c:v>
                </c:pt>
                <c:pt idx="16">
                  <c:v>88601591</c:v>
                </c:pt>
                <c:pt idx="17">
                  <c:v>121304066</c:v>
                </c:pt>
                <c:pt idx="18">
                  <c:v>90233366</c:v>
                </c:pt>
                <c:pt idx="19">
                  <c:v>55133843</c:v>
                </c:pt>
                <c:pt idx="20">
                  <c:v>85826882</c:v>
                </c:pt>
                <c:pt idx="21">
                  <c:v>138452928</c:v>
                </c:pt>
                <c:pt idx="22">
                  <c:v>62841232</c:v>
                </c:pt>
                <c:pt idx="23">
                  <c:v>86584626</c:v>
                </c:pt>
                <c:pt idx="24">
                  <c:v>65126409</c:v>
                </c:pt>
                <c:pt idx="25">
                  <c:v>88156624</c:v>
                </c:pt>
                <c:pt idx="26">
                  <c:v>138360400</c:v>
                </c:pt>
                <c:pt idx="27">
                  <c:v>136125189</c:v>
                </c:pt>
                <c:pt idx="28">
                  <c:v>76117256</c:v>
                </c:pt>
                <c:pt idx="29">
                  <c:v>132745874</c:v>
                </c:pt>
                <c:pt idx="30">
                  <c:v>74066239</c:v>
                </c:pt>
                <c:pt idx="31">
                  <c:v>67294455</c:v>
                </c:pt>
                <c:pt idx="32">
                  <c:v>48953651</c:v>
                </c:pt>
                <c:pt idx="33">
                  <c:v>50802701</c:v>
                </c:pt>
                <c:pt idx="34">
                  <c:v>73547828</c:v>
                </c:pt>
                <c:pt idx="35">
                  <c:v>58271616</c:v>
                </c:pt>
                <c:pt idx="36">
                  <c:v>61542896</c:v>
                </c:pt>
                <c:pt idx="37">
                  <c:v>65010709</c:v>
                </c:pt>
                <c:pt idx="38">
                  <c:v>92647424</c:v>
                </c:pt>
                <c:pt idx="39">
                  <c:v>140953441</c:v>
                </c:pt>
                <c:pt idx="40">
                  <c:v>37898646</c:v>
                </c:pt>
                <c:pt idx="41">
                  <c:v>62769488</c:v>
                </c:pt>
                <c:pt idx="42">
                  <c:v>77341736</c:v>
                </c:pt>
                <c:pt idx="43">
                  <c:v>129711287</c:v>
                </c:pt>
                <c:pt idx="44">
                  <c:v>84467118</c:v>
                </c:pt>
                <c:pt idx="45">
                  <c:v>59002654</c:v>
                </c:pt>
                <c:pt idx="46">
                  <c:v>105904598</c:v>
                </c:pt>
                <c:pt idx="47">
                  <c:v>154055227</c:v>
                </c:pt>
                <c:pt idx="48">
                  <c:v>35672815</c:v>
                </c:pt>
                <c:pt idx="49">
                  <c:v>243932664</c:v>
                </c:pt>
                <c:pt idx="50">
                  <c:v>614846224</c:v>
                </c:pt>
                <c:pt idx="51">
                  <c:v>37100720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8C-49E2-8709-1CA086DD3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3104016"/>
        <c:axId val="1863102576"/>
      </c:barChart>
      <c:lineChart>
        <c:grouping val="standard"/>
        <c:varyColors val="0"/>
        <c:ser>
          <c:idx val="2"/>
          <c:order val="1"/>
          <c:tx>
            <c:strRef>
              <c:f>Ecoutes!$F$4</c:f>
              <c:strCache>
                <c:ptCount val="1"/>
                <c:pt idx="0">
                  <c:v>Moyenne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Ecoutes!$F$5:$F$56</c:f>
              <c:numCache>
                <c:formatCode>_-* #\ ##0_-;\-* #\ ##0_-;_-* "-"??_-;_-@_-</c:formatCode>
                <c:ptCount val="52"/>
                <c:pt idx="0">
                  <c:v>116228630.78846154</c:v>
                </c:pt>
                <c:pt idx="1">
                  <c:v>116228630.78846154</c:v>
                </c:pt>
                <c:pt idx="2">
                  <c:v>116228630.78846154</c:v>
                </c:pt>
                <c:pt idx="3">
                  <c:v>116228630.78846154</c:v>
                </c:pt>
                <c:pt idx="4">
                  <c:v>116228630.78846154</c:v>
                </c:pt>
                <c:pt idx="5">
                  <c:v>116228630.78846154</c:v>
                </c:pt>
                <c:pt idx="6">
                  <c:v>116228630.78846154</c:v>
                </c:pt>
                <c:pt idx="7">
                  <c:v>116228630.78846154</c:v>
                </c:pt>
                <c:pt idx="8">
                  <c:v>116228630.78846154</c:v>
                </c:pt>
                <c:pt idx="9">
                  <c:v>116228630.78846154</c:v>
                </c:pt>
                <c:pt idx="10">
                  <c:v>116228630.78846154</c:v>
                </c:pt>
                <c:pt idx="11">
                  <c:v>116228630.78846154</c:v>
                </c:pt>
                <c:pt idx="12">
                  <c:v>116228630.78846154</c:v>
                </c:pt>
                <c:pt idx="13">
                  <c:v>116228630.78846154</c:v>
                </c:pt>
                <c:pt idx="14">
                  <c:v>116228630.78846154</c:v>
                </c:pt>
                <c:pt idx="15">
                  <c:v>116228630.78846154</c:v>
                </c:pt>
                <c:pt idx="16">
                  <c:v>116228630.78846154</c:v>
                </c:pt>
                <c:pt idx="17">
                  <c:v>116228630.78846154</c:v>
                </c:pt>
                <c:pt idx="18">
                  <c:v>116228630.78846154</c:v>
                </c:pt>
                <c:pt idx="19">
                  <c:v>116228630.78846154</c:v>
                </c:pt>
                <c:pt idx="20">
                  <c:v>116228630.78846154</c:v>
                </c:pt>
                <c:pt idx="21">
                  <c:v>116228630.78846154</c:v>
                </c:pt>
                <c:pt idx="22">
                  <c:v>116228630.78846154</c:v>
                </c:pt>
                <c:pt idx="23">
                  <c:v>116228630.78846154</c:v>
                </c:pt>
                <c:pt idx="24">
                  <c:v>116228630.78846154</c:v>
                </c:pt>
                <c:pt idx="25">
                  <c:v>116228630.78846154</c:v>
                </c:pt>
                <c:pt idx="26">
                  <c:v>116228630.78846154</c:v>
                </c:pt>
                <c:pt idx="27">
                  <c:v>116228630.78846154</c:v>
                </c:pt>
                <c:pt idx="28">
                  <c:v>116228630.78846154</c:v>
                </c:pt>
                <c:pt idx="29">
                  <c:v>116228630.78846154</c:v>
                </c:pt>
                <c:pt idx="30">
                  <c:v>116228630.78846154</c:v>
                </c:pt>
                <c:pt idx="31">
                  <c:v>116228630.78846154</c:v>
                </c:pt>
                <c:pt idx="32">
                  <c:v>116228630.78846154</c:v>
                </c:pt>
                <c:pt idx="33">
                  <c:v>116228630.78846154</c:v>
                </c:pt>
                <c:pt idx="34">
                  <c:v>116228630.78846154</c:v>
                </c:pt>
                <c:pt idx="35">
                  <c:v>116228630.78846154</c:v>
                </c:pt>
                <c:pt idx="36">
                  <c:v>116228630.78846154</c:v>
                </c:pt>
                <c:pt idx="37">
                  <c:v>116228630.78846154</c:v>
                </c:pt>
                <c:pt idx="38">
                  <c:v>116228630.78846154</c:v>
                </c:pt>
                <c:pt idx="39">
                  <c:v>116228630.78846154</c:v>
                </c:pt>
                <c:pt idx="40">
                  <c:v>116228630.78846154</c:v>
                </c:pt>
                <c:pt idx="41">
                  <c:v>116228630.78846154</c:v>
                </c:pt>
                <c:pt idx="42">
                  <c:v>116228630.78846154</c:v>
                </c:pt>
                <c:pt idx="43">
                  <c:v>116228630.78846154</c:v>
                </c:pt>
                <c:pt idx="44">
                  <c:v>116228630.78846154</c:v>
                </c:pt>
                <c:pt idx="45">
                  <c:v>116228630.78846154</c:v>
                </c:pt>
                <c:pt idx="46">
                  <c:v>116228630.78846154</c:v>
                </c:pt>
                <c:pt idx="47">
                  <c:v>116228630.78846154</c:v>
                </c:pt>
                <c:pt idx="48">
                  <c:v>116228630.78846154</c:v>
                </c:pt>
                <c:pt idx="49">
                  <c:v>116228630.78846154</c:v>
                </c:pt>
                <c:pt idx="50">
                  <c:v>116228630.78846154</c:v>
                </c:pt>
                <c:pt idx="51">
                  <c:v>116228630.78846154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8C-49E2-8709-1CA086DD3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3104016"/>
        <c:axId val="1863102576"/>
      </c:lineChart>
      <c:catAx>
        <c:axId val="18631040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63102576"/>
        <c:crosses val="autoZero"/>
        <c:auto val="1"/>
        <c:lblAlgn val="ctr"/>
        <c:lblOffset val="100"/>
        <c:noMultiLvlLbl val="0"/>
      </c:catAx>
      <c:valAx>
        <c:axId val="1863102576"/>
        <c:scaling>
          <c:orientation val="minMax"/>
          <c:max val="6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6310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rgbClr val="00B050"/>
        </a:gs>
        <a:gs pos="100000">
          <a:srgbClr val="0070C0"/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Genres!$C$20</c:f>
              <c:strCache>
                <c:ptCount val="1"/>
                <c:pt idx="0">
                  <c:v> ECOUTES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21-4313-89D2-6D2230F430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921-4313-89D2-6D2230F430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921-4313-89D2-6D2230F430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921-4313-89D2-6D2230F430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921-4313-89D2-6D2230F430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921-4313-89D2-6D2230F43079}"/>
              </c:ext>
            </c:extLst>
          </c:dPt>
          <c:cat>
            <c:strRef>
              <c:f>Genres!$B$21:$B$26</c:f>
              <c:strCache>
                <c:ptCount val="6"/>
                <c:pt idx="0">
                  <c:v>POP</c:v>
                </c:pt>
                <c:pt idx="1">
                  <c:v>AUTRE</c:v>
                </c:pt>
                <c:pt idx="2">
                  <c:v>HIP HOP</c:v>
                </c:pt>
                <c:pt idx="3">
                  <c:v>RAP</c:v>
                </c:pt>
                <c:pt idx="4">
                  <c:v>LATINO</c:v>
                </c:pt>
                <c:pt idx="5">
                  <c:v>ROCK</c:v>
                </c:pt>
              </c:strCache>
            </c:strRef>
          </c:cat>
          <c:val>
            <c:numRef>
              <c:f>Genres!$C$21:$C$26</c:f>
              <c:numCache>
                <c:formatCode>_-* #\ ##0_-;\-* #\ ##0_-;_-* "-"??_-;_-@_-</c:formatCode>
                <c:ptCount val="6"/>
                <c:pt idx="0">
                  <c:v>3358413320</c:v>
                </c:pt>
                <c:pt idx="1">
                  <c:v>2184649087</c:v>
                </c:pt>
                <c:pt idx="2">
                  <c:v>1926719133</c:v>
                </c:pt>
                <c:pt idx="3">
                  <c:v>1153263471</c:v>
                </c:pt>
                <c:pt idx="4">
                  <c:v>907355274</c:v>
                </c:pt>
                <c:pt idx="5">
                  <c:v>294987480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21-4313-89D2-6D2230F43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Genres!$C$20</c:f>
              <c:strCache>
                <c:ptCount val="1"/>
                <c:pt idx="0">
                  <c:v> ECOUTES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40-416F-8536-737885C4344F}"/>
              </c:ext>
            </c:extLst>
          </c:dPt>
          <c:dPt>
            <c:idx val="1"/>
            <c:bubble3D val="0"/>
            <c:explosion val="25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40-416F-8536-737885C434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40-416F-8536-737885C434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F40-416F-8536-737885C434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F40-416F-8536-737885C434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F40-416F-8536-737885C4344F}"/>
              </c:ext>
            </c:extLst>
          </c:dPt>
          <c:cat>
            <c:strRef>
              <c:f>Genres!$B$21:$B$26</c:f>
              <c:strCache>
                <c:ptCount val="6"/>
                <c:pt idx="0">
                  <c:v>POP</c:v>
                </c:pt>
                <c:pt idx="1">
                  <c:v>AUTRE</c:v>
                </c:pt>
                <c:pt idx="2">
                  <c:v>HIP HOP</c:v>
                </c:pt>
                <c:pt idx="3">
                  <c:v>RAP</c:v>
                </c:pt>
                <c:pt idx="4">
                  <c:v>LATINO</c:v>
                </c:pt>
                <c:pt idx="5">
                  <c:v>ROCK</c:v>
                </c:pt>
              </c:strCache>
            </c:strRef>
          </c:cat>
          <c:val>
            <c:numRef>
              <c:f>Genres!$C$21:$C$26</c:f>
              <c:numCache>
                <c:formatCode>_-* #\ ##0_-;\-* #\ ##0_-;_-* "-"??_-;_-@_-</c:formatCode>
                <c:ptCount val="6"/>
                <c:pt idx="0">
                  <c:v>3358413320</c:v>
                </c:pt>
                <c:pt idx="1">
                  <c:v>2184649087</c:v>
                </c:pt>
                <c:pt idx="2">
                  <c:v>1926719133</c:v>
                </c:pt>
                <c:pt idx="3">
                  <c:v>1153263471</c:v>
                </c:pt>
                <c:pt idx="4">
                  <c:v>907355274</c:v>
                </c:pt>
                <c:pt idx="5">
                  <c:v>294987480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F40-416F-8536-737885C43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[Solution.xlsx]Genres choix CIE!Tableau croisé dynamique8</c:name>
    <c:fmtId val="4"/>
  </c:pivotSource>
  <c:chart>
    <c:autoTitleDeleted val="0"/>
    <c:pivotFmts>
      <c:pivotFmt>
        <c:idx val="0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'Genres choix CIE'!$B$3:$B$4</c:f>
              <c:strCache>
                <c:ptCount val="1"/>
                <c:pt idx="0">
                  <c:v>AUTRE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'Genres choix CIE'!$A$5:$A$57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'Genres choix CIE'!$B$5:$B$57</c:f>
              <c:numCache>
                <c:formatCode>General</c:formatCode>
                <c:ptCount val="52"/>
                <c:pt idx="0">
                  <c:v>45792503</c:v>
                </c:pt>
                <c:pt idx="1">
                  <c:v>5066377</c:v>
                </c:pt>
                <c:pt idx="2">
                  <c:v>15696189</c:v>
                </c:pt>
                <c:pt idx="3">
                  <c:v>30768425</c:v>
                </c:pt>
                <c:pt idx="4">
                  <c:v>15752786</c:v>
                </c:pt>
                <c:pt idx="5">
                  <c:v>19436632</c:v>
                </c:pt>
                <c:pt idx="6">
                  <c:v>34257866</c:v>
                </c:pt>
                <c:pt idx="7">
                  <c:v>14794755</c:v>
                </c:pt>
                <c:pt idx="8">
                  <c:v>9219216</c:v>
                </c:pt>
                <c:pt idx="9">
                  <c:v>9149011</c:v>
                </c:pt>
                <c:pt idx="10">
                  <c:v>4787180</c:v>
                </c:pt>
                <c:pt idx="11">
                  <c:v>83796406</c:v>
                </c:pt>
                <c:pt idx="12">
                  <c:v>31114236</c:v>
                </c:pt>
                <c:pt idx="13">
                  <c:v>9127351</c:v>
                </c:pt>
                <c:pt idx="14">
                  <c:v>9359295</c:v>
                </c:pt>
                <c:pt idx="15">
                  <c:v>26682925</c:v>
                </c:pt>
                <c:pt idx="16">
                  <c:v>18974191</c:v>
                </c:pt>
                <c:pt idx="17">
                  <c:v>4971559</c:v>
                </c:pt>
                <c:pt idx="18">
                  <c:v>10159132</c:v>
                </c:pt>
                <c:pt idx="19">
                  <c:v>10025049</c:v>
                </c:pt>
                <c:pt idx="20">
                  <c:v>15692114</c:v>
                </c:pt>
                <c:pt idx="21">
                  <c:v>25504826</c:v>
                </c:pt>
                <c:pt idx="22">
                  <c:v>33108404</c:v>
                </c:pt>
                <c:pt idx="23">
                  <c:v>30576858</c:v>
                </c:pt>
                <c:pt idx="25">
                  <c:v>18493597</c:v>
                </c:pt>
                <c:pt idx="26">
                  <c:v>105194121</c:v>
                </c:pt>
                <c:pt idx="28">
                  <c:v>33195100</c:v>
                </c:pt>
                <c:pt idx="29">
                  <c:v>4628772</c:v>
                </c:pt>
                <c:pt idx="30">
                  <c:v>5358940</c:v>
                </c:pt>
                <c:pt idx="31">
                  <c:v>5203423</c:v>
                </c:pt>
                <c:pt idx="32">
                  <c:v>9504294</c:v>
                </c:pt>
                <c:pt idx="34">
                  <c:v>10413211</c:v>
                </c:pt>
                <c:pt idx="35">
                  <c:v>15655100</c:v>
                </c:pt>
                <c:pt idx="36">
                  <c:v>21311369</c:v>
                </c:pt>
                <c:pt idx="37">
                  <c:v>25214804</c:v>
                </c:pt>
                <c:pt idx="38">
                  <c:v>51025176</c:v>
                </c:pt>
                <c:pt idx="39">
                  <c:v>10966714</c:v>
                </c:pt>
                <c:pt idx="40">
                  <c:v>15210758</c:v>
                </c:pt>
                <c:pt idx="41">
                  <c:v>6152121</c:v>
                </c:pt>
                <c:pt idx="42">
                  <c:v>19354961</c:v>
                </c:pt>
                <c:pt idx="43">
                  <c:v>9941284</c:v>
                </c:pt>
                <c:pt idx="44">
                  <c:v>16806864</c:v>
                </c:pt>
                <c:pt idx="45">
                  <c:v>10888195</c:v>
                </c:pt>
                <c:pt idx="46">
                  <c:v>6152821</c:v>
                </c:pt>
                <c:pt idx="47">
                  <c:v>5364223</c:v>
                </c:pt>
                <c:pt idx="48">
                  <c:v>6653913</c:v>
                </c:pt>
                <c:pt idx="50">
                  <c:v>370151215</c:v>
                </c:pt>
                <c:pt idx="51">
                  <c:v>24733642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2-4FED-BF57-DBED5538B701}"/>
            </c:ext>
          </c:extLst>
        </c:ser>
        <c:ser>
          <c:idx val="1"/>
          <c:order val="1"/>
          <c:tx>
            <c:strRef>
              <c:f>'Genres choix CIE'!$C$3:$C$4</c:f>
              <c:strCache>
                <c:ptCount val="1"/>
                <c:pt idx="0">
                  <c:v>DANCE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'Genres choix CIE'!$A$5:$A$57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'Genres choix CIE'!$C$5:$C$57</c:f>
              <c:numCache>
                <c:formatCode>General</c:formatCode>
                <c:ptCount val="52"/>
                <c:pt idx="20">
                  <c:v>4861870</c:v>
                </c:pt>
                <c:pt idx="50">
                  <c:v>15161796</c:v>
                </c:pt>
                <c:pt idx="51">
                  <c:v>5454807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2-4FED-BF57-DBED5538B701}"/>
            </c:ext>
          </c:extLst>
        </c:ser>
        <c:ser>
          <c:idx val="2"/>
          <c:order val="2"/>
          <c:tx>
            <c:strRef>
              <c:f>'Genres choix CIE'!$D$3:$D$4</c:f>
              <c:strCache>
                <c:ptCount val="1"/>
                <c:pt idx="0">
                  <c:v>HIP HOP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'Genres choix CIE'!$A$5:$A$57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'Genres choix CIE'!$D$5:$D$57</c:f>
              <c:numCache>
                <c:formatCode>General</c:formatCode>
                <c:ptCount val="52"/>
                <c:pt idx="0">
                  <c:v>33486805</c:v>
                </c:pt>
                <c:pt idx="1">
                  <c:v>21356773</c:v>
                </c:pt>
                <c:pt idx="2">
                  <c:v>222191795</c:v>
                </c:pt>
                <c:pt idx="3">
                  <c:v>21523686</c:v>
                </c:pt>
                <c:pt idx="4">
                  <c:v>26822062</c:v>
                </c:pt>
                <c:pt idx="5">
                  <c:v>9990081</c:v>
                </c:pt>
                <c:pt idx="6">
                  <c:v>13951821</c:v>
                </c:pt>
                <c:pt idx="7">
                  <c:v>10254799</c:v>
                </c:pt>
                <c:pt idx="8">
                  <c:v>42539022</c:v>
                </c:pt>
                <c:pt idx="9">
                  <c:v>17058901</c:v>
                </c:pt>
                <c:pt idx="10">
                  <c:v>4618744</c:v>
                </c:pt>
                <c:pt idx="11">
                  <c:v>4701388</c:v>
                </c:pt>
                <c:pt idx="12">
                  <c:v>17468170</c:v>
                </c:pt>
                <c:pt idx="13">
                  <c:v>4753495</c:v>
                </c:pt>
                <c:pt idx="14">
                  <c:v>25317369</c:v>
                </c:pt>
                <c:pt idx="15">
                  <c:v>22576317</c:v>
                </c:pt>
                <c:pt idx="16">
                  <c:v>4914429</c:v>
                </c:pt>
                <c:pt idx="17">
                  <c:v>111764199</c:v>
                </c:pt>
                <c:pt idx="18">
                  <c:v>9180226</c:v>
                </c:pt>
                <c:pt idx="19">
                  <c:v>21316370</c:v>
                </c:pt>
                <c:pt idx="20">
                  <c:v>33021523</c:v>
                </c:pt>
                <c:pt idx="21">
                  <c:v>18556738</c:v>
                </c:pt>
                <c:pt idx="22">
                  <c:v>6375562</c:v>
                </c:pt>
                <c:pt idx="23">
                  <c:v>36416772</c:v>
                </c:pt>
                <c:pt idx="24">
                  <c:v>17595465</c:v>
                </c:pt>
                <c:pt idx="25">
                  <c:v>10192680</c:v>
                </c:pt>
                <c:pt idx="26">
                  <c:v>9182883</c:v>
                </c:pt>
                <c:pt idx="27">
                  <c:v>4639929</c:v>
                </c:pt>
                <c:pt idx="28">
                  <c:v>23918579</c:v>
                </c:pt>
                <c:pt idx="29">
                  <c:v>32626528</c:v>
                </c:pt>
                <c:pt idx="30">
                  <c:v>32376064</c:v>
                </c:pt>
                <c:pt idx="31">
                  <c:v>5074613</c:v>
                </c:pt>
                <c:pt idx="32">
                  <c:v>4916860</c:v>
                </c:pt>
                <c:pt idx="33">
                  <c:v>14728483</c:v>
                </c:pt>
                <c:pt idx="34">
                  <c:v>9853228</c:v>
                </c:pt>
                <c:pt idx="35">
                  <c:v>10847790</c:v>
                </c:pt>
                <c:pt idx="36">
                  <c:v>9835688</c:v>
                </c:pt>
                <c:pt idx="37">
                  <c:v>15742779</c:v>
                </c:pt>
                <c:pt idx="38">
                  <c:v>20667028</c:v>
                </c:pt>
                <c:pt idx="39">
                  <c:v>81265597</c:v>
                </c:pt>
                <c:pt idx="41">
                  <c:v>10020843</c:v>
                </c:pt>
                <c:pt idx="42">
                  <c:v>15697517</c:v>
                </c:pt>
                <c:pt idx="44">
                  <c:v>15864282</c:v>
                </c:pt>
                <c:pt idx="45">
                  <c:v>17888465</c:v>
                </c:pt>
                <c:pt idx="46">
                  <c:v>22965495</c:v>
                </c:pt>
                <c:pt idx="48">
                  <c:v>5929516</c:v>
                </c:pt>
                <c:pt idx="49">
                  <c:v>77317344</c:v>
                </c:pt>
                <c:pt idx="50">
                  <c:v>8614955</c:v>
                </c:pt>
                <c:pt idx="51">
                  <c:v>6912271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2-4FED-BF57-DBED5538B701}"/>
            </c:ext>
          </c:extLst>
        </c:ser>
        <c:ser>
          <c:idx val="3"/>
          <c:order val="3"/>
          <c:tx>
            <c:strRef>
              <c:f>'Genres choix CIE'!$E$3:$E$4</c:f>
              <c:strCache>
                <c:ptCount val="1"/>
                <c:pt idx="0">
                  <c:v>LATINO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'Genres choix CIE'!$A$5:$A$57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'Genres choix CIE'!$E$5:$E$57</c:f>
              <c:numCache>
                <c:formatCode>General</c:formatCode>
                <c:ptCount val="52"/>
                <c:pt idx="0">
                  <c:v>10085075</c:v>
                </c:pt>
                <c:pt idx="1">
                  <c:v>10625855</c:v>
                </c:pt>
                <c:pt idx="2">
                  <c:v>5510113</c:v>
                </c:pt>
                <c:pt idx="4">
                  <c:v>24335088</c:v>
                </c:pt>
                <c:pt idx="5">
                  <c:v>9589164</c:v>
                </c:pt>
                <c:pt idx="6">
                  <c:v>10759627</c:v>
                </c:pt>
                <c:pt idx="7">
                  <c:v>4851895</c:v>
                </c:pt>
                <c:pt idx="8">
                  <c:v>80304717</c:v>
                </c:pt>
                <c:pt idx="9">
                  <c:v>9366282</c:v>
                </c:pt>
                <c:pt idx="10">
                  <c:v>10258543</c:v>
                </c:pt>
                <c:pt idx="11">
                  <c:v>50598524</c:v>
                </c:pt>
                <c:pt idx="13">
                  <c:v>13535861</c:v>
                </c:pt>
                <c:pt idx="15">
                  <c:v>9262828</c:v>
                </c:pt>
                <c:pt idx="16">
                  <c:v>4877753</c:v>
                </c:pt>
                <c:pt idx="18">
                  <c:v>51740196</c:v>
                </c:pt>
                <c:pt idx="20">
                  <c:v>4419295</c:v>
                </c:pt>
                <c:pt idx="21">
                  <c:v>5124116</c:v>
                </c:pt>
                <c:pt idx="23">
                  <c:v>4899099</c:v>
                </c:pt>
                <c:pt idx="25">
                  <c:v>4501441</c:v>
                </c:pt>
                <c:pt idx="26">
                  <c:v>13668241</c:v>
                </c:pt>
                <c:pt idx="30">
                  <c:v>9768294</c:v>
                </c:pt>
                <c:pt idx="31">
                  <c:v>4790233</c:v>
                </c:pt>
                <c:pt idx="32">
                  <c:v>9778767</c:v>
                </c:pt>
                <c:pt idx="34">
                  <c:v>9935805</c:v>
                </c:pt>
                <c:pt idx="35">
                  <c:v>11467813</c:v>
                </c:pt>
                <c:pt idx="36">
                  <c:v>10098282</c:v>
                </c:pt>
                <c:pt idx="37">
                  <c:v>4731423</c:v>
                </c:pt>
                <c:pt idx="40">
                  <c:v>5004462</c:v>
                </c:pt>
                <c:pt idx="41">
                  <c:v>5206614</c:v>
                </c:pt>
                <c:pt idx="42">
                  <c:v>5255393</c:v>
                </c:pt>
                <c:pt idx="43">
                  <c:v>5083648</c:v>
                </c:pt>
                <c:pt idx="44">
                  <c:v>20849477</c:v>
                </c:pt>
                <c:pt idx="45">
                  <c:v>10172927</c:v>
                </c:pt>
                <c:pt idx="47">
                  <c:v>127365173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02-4FED-BF57-DBED5538B701}"/>
            </c:ext>
          </c:extLst>
        </c:ser>
        <c:ser>
          <c:idx val="4"/>
          <c:order val="4"/>
          <c:tx>
            <c:strRef>
              <c:f>'Genres choix CIE'!$F$3:$F$4</c:f>
              <c:strCache>
                <c:ptCount val="1"/>
                <c:pt idx="0">
                  <c:v>POP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'Genres choix CIE'!$A$5:$A$57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'Genres choix CIE'!$F$5:$F$57</c:f>
              <c:numCache>
                <c:formatCode>General</c:formatCode>
                <c:ptCount val="52"/>
                <c:pt idx="0">
                  <c:v>123649637</c:v>
                </c:pt>
                <c:pt idx="1">
                  <c:v>69212554</c:v>
                </c:pt>
                <c:pt idx="2">
                  <c:v>21631075</c:v>
                </c:pt>
                <c:pt idx="3">
                  <c:v>30650681</c:v>
                </c:pt>
                <c:pt idx="4">
                  <c:v>45200372</c:v>
                </c:pt>
                <c:pt idx="5">
                  <c:v>79829867</c:v>
                </c:pt>
                <c:pt idx="6">
                  <c:v>122031682</c:v>
                </c:pt>
                <c:pt idx="7">
                  <c:v>121558622</c:v>
                </c:pt>
                <c:pt idx="8">
                  <c:v>10380068</c:v>
                </c:pt>
                <c:pt idx="9">
                  <c:v>26806935</c:v>
                </c:pt>
                <c:pt idx="10">
                  <c:v>29168889</c:v>
                </c:pt>
                <c:pt idx="12">
                  <c:v>67368014</c:v>
                </c:pt>
                <c:pt idx="13">
                  <c:v>4654587</c:v>
                </c:pt>
                <c:pt idx="14">
                  <c:v>9802107</c:v>
                </c:pt>
                <c:pt idx="15">
                  <c:v>29808616</c:v>
                </c:pt>
                <c:pt idx="16">
                  <c:v>4941592</c:v>
                </c:pt>
                <c:pt idx="17">
                  <c:v>4568308</c:v>
                </c:pt>
                <c:pt idx="18">
                  <c:v>14462857</c:v>
                </c:pt>
                <c:pt idx="19">
                  <c:v>9223215</c:v>
                </c:pt>
                <c:pt idx="20">
                  <c:v>9475040</c:v>
                </c:pt>
                <c:pt idx="21">
                  <c:v>89267248</c:v>
                </c:pt>
                <c:pt idx="22">
                  <c:v>13665891</c:v>
                </c:pt>
                <c:pt idx="24">
                  <c:v>16763632</c:v>
                </c:pt>
                <c:pt idx="25">
                  <c:v>19083015</c:v>
                </c:pt>
                <c:pt idx="27">
                  <c:v>5030481</c:v>
                </c:pt>
                <c:pt idx="28">
                  <c:v>14266271</c:v>
                </c:pt>
                <c:pt idx="29">
                  <c:v>90667173</c:v>
                </c:pt>
                <c:pt idx="30">
                  <c:v>26562941</c:v>
                </c:pt>
                <c:pt idx="31">
                  <c:v>42436014</c:v>
                </c:pt>
                <c:pt idx="32">
                  <c:v>20205765</c:v>
                </c:pt>
                <c:pt idx="33">
                  <c:v>20916768</c:v>
                </c:pt>
                <c:pt idx="34">
                  <c:v>38736415</c:v>
                </c:pt>
                <c:pt idx="35">
                  <c:v>5049863</c:v>
                </c:pt>
                <c:pt idx="36">
                  <c:v>15146151</c:v>
                </c:pt>
                <c:pt idx="37">
                  <c:v>14521160</c:v>
                </c:pt>
                <c:pt idx="38">
                  <c:v>9841387</c:v>
                </c:pt>
                <c:pt idx="39">
                  <c:v>48721130</c:v>
                </c:pt>
                <c:pt idx="40">
                  <c:v>12304455</c:v>
                </c:pt>
                <c:pt idx="41">
                  <c:v>31167854</c:v>
                </c:pt>
                <c:pt idx="42">
                  <c:v>37033865</c:v>
                </c:pt>
                <c:pt idx="43">
                  <c:v>104726684</c:v>
                </c:pt>
                <c:pt idx="44">
                  <c:v>25631761</c:v>
                </c:pt>
                <c:pt idx="45">
                  <c:v>20053067</c:v>
                </c:pt>
                <c:pt idx="46">
                  <c:v>76786282</c:v>
                </c:pt>
                <c:pt idx="47">
                  <c:v>11700960</c:v>
                </c:pt>
                <c:pt idx="48">
                  <c:v>7932101</c:v>
                </c:pt>
                <c:pt idx="49">
                  <c:v>160672769</c:v>
                </c:pt>
                <c:pt idx="50">
                  <c:v>165878560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02-4FED-BF57-DBED5538B701}"/>
            </c:ext>
          </c:extLst>
        </c:ser>
        <c:ser>
          <c:idx val="5"/>
          <c:order val="5"/>
          <c:tx>
            <c:strRef>
              <c:f>'Genres choix CIE'!$G$3:$G$4</c:f>
              <c:strCache>
                <c:ptCount val="1"/>
                <c:pt idx="0">
                  <c:v>RAP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'Genres choix CIE'!$A$5:$A$57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'Genres choix CIE'!$G$5:$G$57</c:f>
              <c:numCache>
                <c:formatCode>General</c:formatCode>
                <c:ptCount val="52"/>
                <c:pt idx="0">
                  <c:v>39727838</c:v>
                </c:pt>
                <c:pt idx="1">
                  <c:v>15217914</c:v>
                </c:pt>
                <c:pt idx="2">
                  <c:v>11219024</c:v>
                </c:pt>
                <c:pt idx="3">
                  <c:v>9535327</c:v>
                </c:pt>
                <c:pt idx="4">
                  <c:v>9722978</c:v>
                </c:pt>
                <c:pt idx="5">
                  <c:v>9737871</c:v>
                </c:pt>
                <c:pt idx="6">
                  <c:v>10990971</c:v>
                </c:pt>
                <c:pt idx="7">
                  <c:v>4938864</c:v>
                </c:pt>
                <c:pt idx="8">
                  <c:v>16304102</c:v>
                </c:pt>
                <c:pt idx="9">
                  <c:v>135749528</c:v>
                </c:pt>
                <c:pt idx="10">
                  <c:v>84831113</c:v>
                </c:pt>
                <c:pt idx="12">
                  <c:v>5119993</c:v>
                </c:pt>
                <c:pt idx="13">
                  <c:v>13594404</c:v>
                </c:pt>
                <c:pt idx="14">
                  <c:v>8968582</c:v>
                </c:pt>
                <c:pt idx="15">
                  <c:v>13967099</c:v>
                </c:pt>
                <c:pt idx="16">
                  <c:v>50464534</c:v>
                </c:pt>
                <c:pt idx="18">
                  <c:v>4690955</c:v>
                </c:pt>
                <c:pt idx="19">
                  <c:v>14569209</c:v>
                </c:pt>
                <c:pt idx="20">
                  <c:v>18357040</c:v>
                </c:pt>
                <c:pt idx="22">
                  <c:v>9691375</c:v>
                </c:pt>
                <c:pt idx="23">
                  <c:v>14691897</c:v>
                </c:pt>
                <c:pt idx="24">
                  <c:v>26372327</c:v>
                </c:pt>
                <c:pt idx="25">
                  <c:v>29185996</c:v>
                </c:pt>
                <c:pt idx="26">
                  <c:v>10315155</c:v>
                </c:pt>
                <c:pt idx="27">
                  <c:v>126454779</c:v>
                </c:pt>
                <c:pt idx="28">
                  <c:v>4737306</c:v>
                </c:pt>
                <c:pt idx="29">
                  <c:v>4823401</c:v>
                </c:pt>
                <c:pt idx="31">
                  <c:v>9790172</c:v>
                </c:pt>
                <c:pt idx="32">
                  <c:v>4547965</c:v>
                </c:pt>
                <c:pt idx="33">
                  <c:v>10096547</c:v>
                </c:pt>
                <c:pt idx="34">
                  <c:v>4609169</c:v>
                </c:pt>
                <c:pt idx="35">
                  <c:v>15251050</c:v>
                </c:pt>
                <c:pt idx="36">
                  <c:v>5151406</c:v>
                </c:pt>
                <c:pt idx="37">
                  <c:v>4800543</c:v>
                </c:pt>
                <c:pt idx="38">
                  <c:v>11113833</c:v>
                </c:pt>
                <c:pt idx="41">
                  <c:v>10222056</c:v>
                </c:pt>
                <c:pt idx="43">
                  <c:v>4863053</c:v>
                </c:pt>
                <c:pt idx="44">
                  <c:v>5314734</c:v>
                </c:pt>
                <c:pt idx="48">
                  <c:v>15157285</c:v>
                </c:pt>
                <c:pt idx="49">
                  <c:v>5942551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02-4FED-BF57-DBED5538B701}"/>
            </c:ext>
          </c:extLst>
        </c:ser>
        <c:ser>
          <c:idx val="6"/>
          <c:order val="6"/>
          <c:tx>
            <c:strRef>
              <c:f>'Genres choix CIE'!$H$3:$H$4</c:f>
              <c:strCache>
                <c:ptCount val="1"/>
                <c:pt idx="0">
                  <c:v>ROCK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'Genres choix CIE'!$A$5:$A$57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'Genres choix CIE'!$H$5:$H$57</c:f>
              <c:numCache>
                <c:formatCode>General</c:formatCode>
                <c:ptCount val="52"/>
                <c:pt idx="14">
                  <c:v>4252898</c:v>
                </c:pt>
                <c:pt idx="15">
                  <c:v>4356213</c:v>
                </c:pt>
                <c:pt idx="16">
                  <c:v>4429092</c:v>
                </c:pt>
                <c:pt idx="24">
                  <c:v>4394985</c:v>
                </c:pt>
                <c:pt idx="25">
                  <c:v>6699895</c:v>
                </c:pt>
                <c:pt idx="33">
                  <c:v>5060903</c:v>
                </c:pt>
                <c:pt idx="40">
                  <c:v>5378971</c:v>
                </c:pt>
                <c:pt idx="43">
                  <c:v>5096618</c:v>
                </c:pt>
                <c:pt idx="47">
                  <c:v>9624871</c:v>
                </c:pt>
                <c:pt idx="50">
                  <c:v>55039698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02-4FED-BF57-DBED5538B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6362399"/>
        <c:axId val="556363359"/>
      </c:barChart>
      <c:catAx>
        <c:axId val="55636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6363359"/>
        <c:crosses val="autoZero"/>
        <c:auto val="1"/>
        <c:lblAlgn val="ctr"/>
        <c:lblOffset val="100"/>
        <c:noMultiLvlLbl val="0"/>
      </c:catAx>
      <c:valAx>
        <c:axId val="55636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636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495216377010273E-2"/>
          <c:y val="0.11763884013168618"/>
          <c:w val="0.9478518834706442"/>
          <c:h val="0.785833321983095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'Les styles énergétiques'!$D$12</c:f>
              <c:strCache>
                <c:ptCount val="1"/>
                <c:pt idx="0">
                  <c:v> ENERGIE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B85-4781-842F-BD7CCAF526C6}"/>
              </c:ext>
            </c:extLst>
          </c:dPt>
          <c:cat>
            <c:strRef>
              <c:f>'Les styles énergétiques'!$B$13:$B$19</c:f>
              <c:strCache>
                <c:ptCount val="7"/>
                <c:pt idx="0">
                  <c:v>LATINO</c:v>
                </c:pt>
                <c:pt idx="1">
                  <c:v>DANCE</c:v>
                </c:pt>
                <c:pt idx="2">
                  <c:v>ROCK</c:v>
                </c:pt>
                <c:pt idx="3">
                  <c:v>HIP HOP</c:v>
                </c:pt>
                <c:pt idx="4">
                  <c:v>AUTRE</c:v>
                </c:pt>
                <c:pt idx="5">
                  <c:v>POP</c:v>
                </c:pt>
                <c:pt idx="6">
                  <c:v>RAP</c:v>
                </c:pt>
              </c:strCache>
            </c:strRef>
          </c:cat>
          <c:val>
            <c:numRef>
              <c:f>'Les styles énergétiques'!$D$13:$D$19</c:f>
              <c:numCache>
                <c:formatCode>_-* #\ ##0_-;\-* #\ ##0_-;_-* "-"??_-;_-@_-</c:formatCode>
                <c:ptCount val="7"/>
                <c:pt idx="0">
                  <c:v>717.46308724832193</c:v>
                </c:pt>
                <c:pt idx="1">
                  <c:v>703.66666666666652</c:v>
                </c:pt>
                <c:pt idx="2">
                  <c:v>691.1025641025642</c:v>
                </c:pt>
                <c:pt idx="3">
                  <c:v>633.75085324232066</c:v>
                </c:pt>
                <c:pt idx="4">
                  <c:v>630.76420454545439</c:v>
                </c:pt>
                <c:pt idx="5">
                  <c:v>619.19047619047603</c:v>
                </c:pt>
                <c:pt idx="6">
                  <c:v>598.43069306930704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85-4781-842F-BD7CCAF52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4245568"/>
        <c:axId val="1974246528"/>
        <c:axId val="0"/>
      </c:bar3DChart>
      <c:catAx>
        <c:axId val="197424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74246528"/>
        <c:crosses val="autoZero"/>
        <c:auto val="1"/>
        <c:lblAlgn val="ctr"/>
        <c:lblOffset val="100"/>
        <c:noMultiLvlLbl val="0"/>
      </c:catAx>
      <c:valAx>
        <c:axId val="197424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7424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'Genres choix CIE'!$B$60</c:f>
              <c:strCache>
                <c:ptCount val="1"/>
                <c:pt idx="0">
                  <c:v>AUTRE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'Genres choix CIE'!$B$61:$B$112</c:f>
              <c:numCache>
                <c:formatCode>General</c:formatCode>
                <c:ptCount val="52"/>
                <c:pt idx="0">
                  <c:v>45792503</c:v>
                </c:pt>
                <c:pt idx="1">
                  <c:v>5066377</c:v>
                </c:pt>
                <c:pt idx="2">
                  <c:v>15696189</c:v>
                </c:pt>
                <c:pt idx="3">
                  <c:v>30768425</c:v>
                </c:pt>
                <c:pt idx="4">
                  <c:v>15752786</c:v>
                </c:pt>
                <c:pt idx="5">
                  <c:v>19436632</c:v>
                </c:pt>
                <c:pt idx="6">
                  <c:v>34257866</c:v>
                </c:pt>
                <c:pt idx="7">
                  <c:v>14794755</c:v>
                </c:pt>
                <c:pt idx="8">
                  <c:v>9219216</c:v>
                </c:pt>
                <c:pt idx="9">
                  <c:v>9149011</c:v>
                </c:pt>
                <c:pt idx="10">
                  <c:v>4787180</c:v>
                </c:pt>
                <c:pt idx="11">
                  <c:v>83796406</c:v>
                </c:pt>
                <c:pt idx="12">
                  <c:v>31114236</c:v>
                </c:pt>
                <c:pt idx="13">
                  <c:v>9127351</c:v>
                </c:pt>
                <c:pt idx="14">
                  <c:v>9359295</c:v>
                </c:pt>
                <c:pt idx="15">
                  <c:v>26682925</c:v>
                </c:pt>
                <c:pt idx="16">
                  <c:v>18974191</c:v>
                </c:pt>
                <c:pt idx="17">
                  <c:v>4971559</c:v>
                </c:pt>
                <c:pt idx="18">
                  <c:v>10159132</c:v>
                </c:pt>
                <c:pt idx="19">
                  <c:v>10025049</c:v>
                </c:pt>
                <c:pt idx="20">
                  <c:v>15692114</c:v>
                </c:pt>
                <c:pt idx="21">
                  <c:v>25504826</c:v>
                </c:pt>
                <c:pt idx="22">
                  <c:v>33108404</c:v>
                </c:pt>
                <c:pt idx="23">
                  <c:v>30576858</c:v>
                </c:pt>
                <c:pt idx="25">
                  <c:v>18493597</c:v>
                </c:pt>
                <c:pt idx="26">
                  <c:v>105194121</c:v>
                </c:pt>
                <c:pt idx="28">
                  <c:v>33195100</c:v>
                </c:pt>
                <c:pt idx="29">
                  <c:v>4628772</c:v>
                </c:pt>
                <c:pt idx="30">
                  <c:v>5358940</c:v>
                </c:pt>
                <c:pt idx="31">
                  <c:v>5203423</c:v>
                </c:pt>
                <c:pt idx="32">
                  <c:v>9504294</c:v>
                </c:pt>
                <c:pt idx="34">
                  <c:v>10413211</c:v>
                </c:pt>
                <c:pt idx="35">
                  <c:v>15655100</c:v>
                </c:pt>
                <c:pt idx="36">
                  <c:v>21311369</c:v>
                </c:pt>
                <c:pt idx="37">
                  <c:v>25214804</c:v>
                </c:pt>
                <c:pt idx="38">
                  <c:v>51025176</c:v>
                </c:pt>
                <c:pt idx="39">
                  <c:v>10966714</c:v>
                </c:pt>
                <c:pt idx="40">
                  <c:v>15210758</c:v>
                </c:pt>
                <c:pt idx="41">
                  <c:v>6152121</c:v>
                </c:pt>
                <c:pt idx="42">
                  <c:v>19354961</c:v>
                </c:pt>
                <c:pt idx="43">
                  <c:v>9941284</c:v>
                </c:pt>
                <c:pt idx="44">
                  <c:v>16806864</c:v>
                </c:pt>
                <c:pt idx="45">
                  <c:v>10888195</c:v>
                </c:pt>
                <c:pt idx="46">
                  <c:v>6152821</c:v>
                </c:pt>
                <c:pt idx="47">
                  <c:v>5364223</c:v>
                </c:pt>
                <c:pt idx="48">
                  <c:v>6653913</c:v>
                </c:pt>
                <c:pt idx="50">
                  <c:v>370151215</c:v>
                </c:pt>
                <c:pt idx="51">
                  <c:v>24733642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A-4890-BEA0-5518A7B82F64}"/>
            </c:ext>
          </c:extLst>
        </c:ser>
        <c:ser>
          <c:idx val="2"/>
          <c:order val="2"/>
          <c:tx>
            <c:strRef>
              <c:f>'Genres choix CIE'!$I$60</c:f>
              <c:strCache>
                <c:ptCount val="1"/>
                <c:pt idx="0">
                  <c:v>Choix CIE Radio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val>
            <c:numRef>
              <c:f>'Genres choix CIE'!$I$61:$I$112</c:f>
              <c:numCache>
                <c:formatCode>General</c:formatCode>
                <c:ptCount val="52"/>
                <c:pt idx="0">
                  <c:v>206949355</c:v>
                </c:pt>
                <c:pt idx="1">
                  <c:v>116413096</c:v>
                </c:pt>
                <c:pt idx="2">
                  <c:v>260552007</c:v>
                </c:pt>
                <c:pt idx="3">
                  <c:v>61709694</c:v>
                </c:pt>
                <c:pt idx="4">
                  <c:v>106080500</c:v>
                </c:pt>
                <c:pt idx="5">
                  <c:v>109146983</c:v>
                </c:pt>
                <c:pt idx="6">
                  <c:v>157734101</c:v>
                </c:pt>
                <c:pt idx="7">
                  <c:v>141604180</c:v>
                </c:pt>
                <c:pt idx="8">
                  <c:v>149527909</c:v>
                </c:pt>
                <c:pt idx="9">
                  <c:v>188981646</c:v>
                </c:pt>
                <c:pt idx="10">
                  <c:v>128877289</c:v>
                </c:pt>
                <c:pt idx="11">
                  <c:v>55299912</c:v>
                </c:pt>
                <c:pt idx="12">
                  <c:v>89956177</c:v>
                </c:pt>
                <c:pt idx="13">
                  <c:v>36538347</c:v>
                </c:pt>
                <c:pt idx="14">
                  <c:v>48340956</c:v>
                </c:pt>
                <c:pt idx="15">
                  <c:v>79971073</c:v>
                </c:pt>
                <c:pt idx="16">
                  <c:v>69627400</c:v>
                </c:pt>
                <c:pt idx="17">
                  <c:v>116332507</c:v>
                </c:pt>
                <c:pt idx="18">
                  <c:v>80074234</c:v>
                </c:pt>
                <c:pt idx="19">
                  <c:v>45108794</c:v>
                </c:pt>
                <c:pt idx="20">
                  <c:v>70134768</c:v>
                </c:pt>
                <c:pt idx="21">
                  <c:v>112948102</c:v>
                </c:pt>
                <c:pt idx="22">
                  <c:v>29732828</c:v>
                </c:pt>
                <c:pt idx="23">
                  <c:v>56007768</c:v>
                </c:pt>
                <c:pt idx="24">
                  <c:v>65126409</c:v>
                </c:pt>
                <c:pt idx="25">
                  <c:v>69663027</c:v>
                </c:pt>
                <c:pt idx="26">
                  <c:v>33166279</c:v>
                </c:pt>
                <c:pt idx="27">
                  <c:v>136125189</c:v>
                </c:pt>
                <c:pt idx="28">
                  <c:v>42922156</c:v>
                </c:pt>
                <c:pt idx="29">
                  <c:v>128117102</c:v>
                </c:pt>
                <c:pt idx="30">
                  <c:v>68707299</c:v>
                </c:pt>
                <c:pt idx="31">
                  <c:v>62091032</c:v>
                </c:pt>
                <c:pt idx="32">
                  <c:v>39449357</c:v>
                </c:pt>
                <c:pt idx="33">
                  <c:v>50802701</c:v>
                </c:pt>
                <c:pt idx="34">
                  <c:v>63134617</c:v>
                </c:pt>
                <c:pt idx="35">
                  <c:v>42616516</c:v>
                </c:pt>
                <c:pt idx="36">
                  <c:v>40231527</c:v>
                </c:pt>
                <c:pt idx="37">
                  <c:v>39795905</c:v>
                </c:pt>
                <c:pt idx="38">
                  <c:v>41622248</c:v>
                </c:pt>
                <c:pt idx="39">
                  <c:v>129986727</c:v>
                </c:pt>
                <c:pt idx="40">
                  <c:v>22687888</c:v>
                </c:pt>
                <c:pt idx="41">
                  <c:v>56617367</c:v>
                </c:pt>
                <c:pt idx="42">
                  <c:v>57986775</c:v>
                </c:pt>
                <c:pt idx="43">
                  <c:v>119770003</c:v>
                </c:pt>
                <c:pt idx="44">
                  <c:v>67660254</c:v>
                </c:pt>
                <c:pt idx="45">
                  <c:v>48114459</c:v>
                </c:pt>
                <c:pt idx="46">
                  <c:v>99751777</c:v>
                </c:pt>
                <c:pt idx="47">
                  <c:v>148691004</c:v>
                </c:pt>
                <c:pt idx="48">
                  <c:v>29018902</c:v>
                </c:pt>
                <c:pt idx="49">
                  <c:v>243932664</c:v>
                </c:pt>
                <c:pt idx="50">
                  <c:v>244695009</c:v>
                </c:pt>
                <c:pt idx="51">
                  <c:v>12367078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A-4890-BEA0-5518A7B82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3098527"/>
        <c:axId val="54309756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'Genres choix CIE'!$A$60</c15:sqref>
                        </c15:formulaRef>
                      </c:ext>
                    </c:extLst>
                    <c:strCache>
                      <c:ptCount val="1"/>
                      <c:pt idx="0">
                        <c:v>No.Semaine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'Genres choix CIE'!$A$61:$A$112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01A-4890-BEA0-5518A7B82F64}"/>
                  </c:ext>
                </c:extLst>
              </c15:ser>
            </c15:filteredBarSeries>
          </c:ext>
        </c:extLst>
      </c:barChart>
      <c:catAx>
        <c:axId val="54309852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3097567"/>
        <c:crosses val="autoZero"/>
        <c:auto val="1"/>
        <c:lblAlgn val="ctr"/>
        <c:lblOffset val="100"/>
        <c:noMultiLvlLbl val="0"/>
      </c:catAx>
      <c:valAx>
        <c:axId val="543097567"/>
        <c:scaling>
          <c:orientation val="minMax"/>
          <c:max val="6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3098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7F8FE-42EE-4D6F-94F2-8F76D0CE5830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2EF5A-FE98-43CA-8FDF-3D13603E72B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022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004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249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736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30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723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4541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3676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1180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005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602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024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950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01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607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282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300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875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2C8020-FC73-40F2-A6CA-0E8D869567B6}" type="datetimeFigureOut">
              <a:rPr lang="fr-CH" smtClean="0"/>
              <a:t>12.05.2024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68CB-8391-4259-8107-5D3CAF3F847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4131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BF6D54-A981-9E33-C40B-358716184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Cie Radio Fm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2CD803-E661-0B4F-32DF-F37CD3EC5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Stratégie musicale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743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88EE1B-7A4E-6B1A-E511-B609B40B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Corrélation avec la popularité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D4DB4F-5FDB-1662-E4EB-8C28135B0D94}"/>
              </a:ext>
            </a:extLst>
          </p:cNvPr>
          <p:cNvSpPr txBox="1"/>
          <p:nvPr/>
        </p:nvSpPr>
        <p:spPr>
          <a:xfrm>
            <a:off x="1156138" y="2909896"/>
            <a:ext cx="3520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0" i="0" u="none" strike="noStrike" dirty="0">
                <a:effectLst/>
                <a:latin typeface="Aptos Narrow" panose="020B0004020202020204" pitchFamily="34" charset="0"/>
              </a:rPr>
              <a:t>Corrélation Popularité / Ecoute</a:t>
            </a:r>
            <a:r>
              <a:rPr lang="fr-CH" sz="20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87AFE4A-8AE1-EC07-ED66-37BA972C2449}"/>
              </a:ext>
            </a:extLst>
          </p:cNvPr>
          <p:cNvSpPr txBox="1"/>
          <p:nvPr/>
        </p:nvSpPr>
        <p:spPr>
          <a:xfrm>
            <a:off x="6096000" y="2659559"/>
            <a:ext cx="19654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4400" b="0" i="0" u="none" strike="noStrike" dirty="0">
                <a:solidFill>
                  <a:srgbClr val="FFFF00"/>
                </a:solidFill>
                <a:effectLst/>
                <a:latin typeface="Aptos Narrow" panose="020B0004020202020204" pitchFamily="34" charset="0"/>
              </a:rPr>
              <a:t>-0,3514</a:t>
            </a:r>
            <a:r>
              <a:rPr lang="fr-CH" sz="4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DD2330-F36C-236D-DEC7-543C0D4F1458}"/>
              </a:ext>
            </a:extLst>
          </p:cNvPr>
          <p:cNvSpPr txBox="1"/>
          <p:nvPr/>
        </p:nvSpPr>
        <p:spPr>
          <a:xfrm>
            <a:off x="1156138" y="4061156"/>
            <a:ext cx="38152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0" i="0" u="none" strike="noStrike" dirty="0">
                <a:effectLst/>
                <a:latin typeface="Aptos Narrow" panose="020B0004020202020204" pitchFamily="34" charset="0"/>
              </a:rPr>
              <a:t>Corrélation Popularité / Passage </a:t>
            </a:r>
            <a:endParaRPr lang="fr-CH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B5A85D-7EE2-BA27-2F87-E2919F1AA207}"/>
              </a:ext>
            </a:extLst>
          </p:cNvPr>
          <p:cNvSpPr txBox="1"/>
          <p:nvPr/>
        </p:nvSpPr>
        <p:spPr>
          <a:xfrm>
            <a:off x="6253656" y="3876490"/>
            <a:ext cx="25855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4400" b="0" i="0" u="none" strike="noStrike" dirty="0">
                <a:solidFill>
                  <a:srgbClr val="FFFF00"/>
                </a:solidFill>
                <a:effectLst/>
                <a:latin typeface="Aptos Narrow" panose="020B0004020202020204" pitchFamily="34" charset="0"/>
              </a:rPr>
              <a:t>0,2266</a:t>
            </a:r>
            <a:r>
              <a:rPr lang="fr-CH" sz="44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64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C468A-F859-C9DB-9423-B235440E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Première analyse</a:t>
            </a:r>
            <a:br>
              <a:rPr lang="fr-FR" dirty="0"/>
            </a:br>
            <a:r>
              <a:rPr lang="fr-FR" dirty="0"/>
              <a:t>&amp; Suggestions</a:t>
            </a:r>
            <a:endParaRPr lang="fr-CH" dirty="0"/>
          </a:p>
        </p:txBody>
      </p:sp>
      <p:pic>
        <p:nvPicPr>
          <p:cNvPr id="4" name="Graphique 3" descr="Graphique à barres avec tendance à la hausse avec un remplissage uni">
            <a:extLst>
              <a:ext uri="{FF2B5EF4-FFF2-40B4-BE49-F238E27FC236}">
                <a16:creationId xmlns:a16="http://schemas.microsoft.com/office/drawing/2014/main" id="{6687002D-4CBE-D224-0756-E0CE769D7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6483" y="2157248"/>
            <a:ext cx="3925614" cy="39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9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32027-198C-A286-96AF-02C46DA2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questions </a:t>
            </a:r>
            <a:endParaRPr lang="fr-CH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854A88-90B4-14C3-573E-51DA0CDF1DB0}"/>
              </a:ext>
            </a:extLst>
          </p:cNvPr>
          <p:cNvSpPr txBox="1"/>
          <p:nvPr/>
        </p:nvSpPr>
        <p:spPr>
          <a:xfrm>
            <a:off x="5246248" y="2522483"/>
            <a:ext cx="169950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0" dirty="0">
                <a:solidFill>
                  <a:srgbClr val="FFFF00"/>
                </a:solidFill>
              </a:rPr>
              <a:t>?</a:t>
            </a:r>
            <a:endParaRPr lang="fr-CH" sz="2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7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AD6714-9776-B5DC-FC4C-A8290095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Données générales</a:t>
            </a:r>
            <a:endParaRPr lang="fr-CH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248D7A-FF1B-0EB9-3AF4-3DA157639924}"/>
              </a:ext>
            </a:extLst>
          </p:cNvPr>
          <p:cNvSpPr txBox="1"/>
          <p:nvPr/>
        </p:nvSpPr>
        <p:spPr>
          <a:xfrm>
            <a:off x="1442159" y="2092716"/>
            <a:ext cx="2085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b="0" i="0" u="none" strike="noStrike" dirty="0">
                <a:effectLst/>
                <a:latin typeface="Aptos Narrow" panose="020B0004020202020204" pitchFamily="34" charset="0"/>
              </a:rPr>
              <a:t>Début de l'enquête</a:t>
            </a:r>
            <a:r>
              <a:rPr lang="fr-CH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2E3D65-D6CC-BC82-9A7A-853B1AA74261}"/>
              </a:ext>
            </a:extLst>
          </p:cNvPr>
          <p:cNvSpPr txBox="1"/>
          <p:nvPr/>
        </p:nvSpPr>
        <p:spPr>
          <a:xfrm>
            <a:off x="1442159" y="2621827"/>
            <a:ext cx="2085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b="0" i="0" u="none" strike="noStrike" dirty="0">
                <a:effectLst/>
                <a:latin typeface="Calibri" panose="020F0502020204030204" pitchFamily="34" charset="0"/>
              </a:rPr>
              <a:t>Fin de l'enquête</a:t>
            </a:r>
            <a:r>
              <a:rPr lang="fr-CH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BCB38E5-D161-2B09-CCFE-9F2E1396CADD}"/>
              </a:ext>
            </a:extLst>
          </p:cNvPr>
          <p:cNvSpPr txBox="1"/>
          <p:nvPr/>
        </p:nvSpPr>
        <p:spPr>
          <a:xfrm>
            <a:off x="1442159" y="3150938"/>
            <a:ext cx="2364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b="0" i="0" u="none" strike="noStrike" dirty="0">
                <a:effectLst/>
                <a:latin typeface="Calibri" panose="020F0502020204030204" pitchFamily="34" charset="0"/>
              </a:rPr>
              <a:t>Nombre de mesures</a:t>
            </a:r>
            <a:r>
              <a:rPr lang="fr-CH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49C5E-9877-AEAD-F0FA-C6A526951235}"/>
              </a:ext>
            </a:extLst>
          </p:cNvPr>
          <p:cNvSpPr txBox="1"/>
          <p:nvPr/>
        </p:nvSpPr>
        <p:spPr>
          <a:xfrm>
            <a:off x="1442159" y="3680049"/>
            <a:ext cx="2364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b="0" i="0" u="none" strike="noStrike" dirty="0">
                <a:effectLst/>
                <a:latin typeface="Calibri" panose="020F0502020204030204" pitchFamily="34" charset="0"/>
              </a:rPr>
              <a:t>Nombre de morceaux</a:t>
            </a:r>
            <a:r>
              <a:rPr lang="fr-CH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A6C9FF-3B39-08BD-FF8B-0CD5434FF4AA}"/>
              </a:ext>
            </a:extLst>
          </p:cNvPr>
          <p:cNvSpPr txBox="1"/>
          <p:nvPr/>
        </p:nvSpPr>
        <p:spPr>
          <a:xfrm>
            <a:off x="1442159" y="4209160"/>
            <a:ext cx="2364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b="0" i="0" u="none" strike="noStrike" dirty="0">
                <a:effectLst/>
                <a:latin typeface="Calibri" panose="020F0502020204030204" pitchFamily="34" charset="0"/>
              </a:rPr>
              <a:t>Nombre d'artistes</a:t>
            </a:r>
            <a:r>
              <a:rPr lang="fr-CH" dirty="0"/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A2D44C7-F274-5DDE-C315-8C1E0978C14E}"/>
              </a:ext>
            </a:extLst>
          </p:cNvPr>
          <p:cNvSpPr txBox="1"/>
          <p:nvPr/>
        </p:nvSpPr>
        <p:spPr>
          <a:xfrm>
            <a:off x="4548313" y="2092716"/>
            <a:ext cx="1390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Aptos Narrow" panose="020B0004020202020204" pitchFamily="34" charset="0"/>
              </a:rPr>
              <a:t>27.12.2019</a:t>
            </a:r>
            <a:r>
              <a:rPr lang="fr-CH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09E0D0F-22E1-1579-5FCE-65471EC0ABA9}"/>
              </a:ext>
            </a:extLst>
          </p:cNvPr>
          <p:cNvSpPr txBox="1"/>
          <p:nvPr/>
        </p:nvSpPr>
        <p:spPr>
          <a:xfrm>
            <a:off x="4540045" y="2621827"/>
            <a:ext cx="1398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23.07.2021</a:t>
            </a:r>
            <a:r>
              <a:rPr lang="fr-CH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581FD4D-9F3F-3C38-34FE-99EFEA21072A}"/>
              </a:ext>
            </a:extLst>
          </p:cNvPr>
          <p:cNvSpPr txBox="1"/>
          <p:nvPr/>
        </p:nvSpPr>
        <p:spPr>
          <a:xfrm>
            <a:off x="5147403" y="3150938"/>
            <a:ext cx="790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1556</a:t>
            </a:r>
            <a:r>
              <a:rPr lang="fr-CH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EEEA6F6-EDE4-4611-1DCC-04D39EC4945A}"/>
              </a:ext>
            </a:extLst>
          </p:cNvPr>
          <p:cNvSpPr txBox="1"/>
          <p:nvPr/>
        </p:nvSpPr>
        <p:spPr>
          <a:xfrm>
            <a:off x="5147403" y="3680049"/>
            <a:ext cx="790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1547</a:t>
            </a:r>
            <a:r>
              <a:rPr lang="fr-CH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EE1AC08-447D-5016-C1C6-5CC95AEBB1C5}"/>
              </a:ext>
            </a:extLst>
          </p:cNvPr>
          <p:cNvSpPr txBox="1"/>
          <p:nvPr/>
        </p:nvSpPr>
        <p:spPr>
          <a:xfrm>
            <a:off x="5231486" y="4209160"/>
            <a:ext cx="578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716</a:t>
            </a:r>
            <a:r>
              <a:rPr lang="fr-CH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A1785790-BC13-9FAF-F048-AD211A32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523301" y="2428029"/>
            <a:ext cx="2632358" cy="503200"/>
          </a:xfrm>
        </p:spPr>
        <p:txBody>
          <a:bodyPr/>
          <a:lstStyle/>
          <a:p>
            <a:fld id="{F398350A-3343-443F-9F7A-FE12EAA595F8}" type="datetime2">
              <a:rPr lang="fr-CH" sz="1400" smtClean="0"/>
              <a:t>dimanche, 12 mai 2024</a:t>
            </a:fld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73030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BAD8F-9D9C-1AF8-62A7-09416560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Total écoutes par semaine en 2020</a:t>
            </a:r>
            <a:endParaRPr lang="fr-CH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EEED80F4-3A00-4339-15EC-5D0F5CAD8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979146"/>
              </p:ext>
            </p:extLst>
          </p:nvPr>
        </p:nvGraphicFramePr>
        <p:xfrm>
          <a:off x="167292" y="1631372"/>
          <a:ext cx="11846031" cy="349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117C16A4-BAEB-E6C5-1F3A-8090432C32E9}"/>
              </a:ext>
            </a:extLst>
          </p:cNvPr>
          <p:cNvSpPr txBox="1"/>
          <p:nvPr/>
        </p:nvSpPr>
        <p:spPr>
          <a:xfrm>
            <a:off x="777766" y="5661707"/>
            <a:ext cx="1807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b="0" i="0" u="none" strike="noStrike" dirty="0">
                <a:effectLst/>
                <a:latin typeface="Aptos Narrow" panose="020B0004020202020204" pitchFamily="34" charset="0"/>
              </a:rPr>
              <a:t>Max des écoutes</a:t>
            </a:r>
            <a:r>
              <a:rPr lang="fr-CH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BDEDF6-A54B-2F5E-7CBD-71E3C8588128}"/>
              </a:ext>
            </a:extLst>
          </p:cNvPr>
          <p:cNvSpPr txBox="1"/>
          <p:nvPr/>
        </p:nvSpPr>
        <p:spPr>
          <a:xfrm>
            <a:off x="777766" y="5234024"/>
            <a:ext cx="1902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b="0" i="0" u="none" strike="noStrike" dirty="0">
                <a:effectLst/>
                <a:latin typeface="Aptos Narrow" panose="020B0004020202020204" pitchFamily="34" charset="0"/>
              </a:rPr>
              <a:t>Min des écoutes</a:t>
            </a:r>
            <a:r>
              <a:rPr lang="fr-CH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F304CF-9C37-3981-87E7-12174327721F}"/>
              </a:ext>
            </a:extLst>
          </p:cNvPr>
          <p:cNvSpPr txBox="1"/>
          <p:nvPr/>
        </p:nvSpPr>
        <p:spPr>
          <a:xfrm>
            <a:off x="7704083" y="5234024"/>
            <a:ext cx="2249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b="0" i="0" u="none" strike="noStrike" dirty="0">
                <a:effectLst/>
                <a:latin typeface="Aptos Narrow" panose="020B0004020202020204" pitchFamily="34" charset="0"/>
              </a:rPr>
              <a:t>Moyenne des écoutes</a:t>
            </a:r>
            <a:r>
              <a:rPr lang="fr-CH" dirty="0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37EBCED-448C-AC27-57C8-CB247E2F653A}"/>
              </a:ext>
            </a:extLst>
          </p:cNvPr>
          <p:cNvSpPr txBox="1"/>
          <p:nvPr/>
        </p:nvSpPr>
        <p:spPr>
          <a:xfrm>
            <a:off x="7704083" y="5595960"/>
            <a:ext cx="1387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b="0" i="0" u="none" strike="noStrike" dirty="0">
                <a:effectLst/>
                <a:latin typeface="Aptos Narrow" panose="020B0004020202020204" pitchFamily="34" charset="0"/>
              </a:rPr>
              <a:t>Ecart-Type</a:t>
            </a:r>
            <a:r>
              <a:rPr lang="fr-CH" dirty="0"/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7D1492-6C90-1929-0248-5580C24B93D5}"/>
              </a:ext>
            </a:extLst>
          </p:cNvPr>
          <p:cNvSpPr txBox="1"/>
          <p:nvPr/>
        </p:nvSpPr>
        <p:spPr>
          <a:xfrm>
            <a:off x="2680138" y="5226628"/>
            <a:ext cx="17026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Aptos Narrow" panose="020B0004020202020204" pitchFamily="34" charset="0"/>
              </a:rPr>
              <a:t> 35 672 815 </a:t>
            </a:r>
            <a:endParaRPr lang="fr-CH" sz="2000" dirty="0">
              <a:solidFill>
                <a:srgbClr val="FFFF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586CE9C-B8E0-8256-9A94-96D6EB8868B3}"/>
              </a:ext>
            </a:extLst>
          </p:cNvPr>
          <p:cNvSpPr txBox="1"/>
          <p:nvPr/>
        </p:nvSpPr>
        <p:spPr>
          <a:xfrm>
            <a:off x="2680138" y="5661707"/>
            <a:ext cx="1902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Aptos Narrow" panose="020B0004020202020204" pitchFamily="34" charset="0"/>
              </a:rPr>
              <a:t> 614 846 224 </a:t>
            </a:r>
            <a:endParaRPr lang="fr-CH" sz="2000" dirty="0">
              <a:solidFill>
                <a:srgbClr val="FFFF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51DA782-A926-5DB8-BEB7-1742469A90F8}"/>
              </a:ext>
            </a:extLst>
          </p:cNvPr>
          <p:cNvSpPr txBox="1"/>
          <p:nvPr/>
        </p:nvSpPr>
        <p:spPr>
          <a:xfrm>
            <a:off x="9953297" y="523402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Aptos Narrow" panose="020B0004020202020204" pitchFamily="34" charset="0"/>
              </a:rPr>
              <a:t> 116 228 631 </a:t>
            </a:r>
            <a:endParaRPr lang="fr-CH" sz="2000" dirty="0">
              <a:solidFill>
                <a:srgbClr val="FFFF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7D8960B-C91C-4C75-2677-084B139AA1DE}"/>
              </a:ext>
            </a:extLst>
          </p:cNvPr>
          <p:cNvSpPr txBox="1"/>
          <p:nvPr/>
        </p:nvSpPr>
        <p:spPr>
          <a:xfrm>
            <a:off x="9953297" y="5708332"/>
            <a:ext cx="80246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Aptos Narrow" panose="020B0004020202020204" pitchFamily="34" charset="0"/>
              </a:rPr>
              <a:t> 89 209 253 </a:t>
            </a:r>
            <a:endParaRPr lang="fr-CH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3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3EFF4-A296-D274-374F-167A2A1A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Semaines à analyser</a:t>
            </a:r>
            <a:endParaRPr lang="fr-CH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0D6BD0-A31C-1B8F-8DC2-8F742D71B102}"/>
              </a:ext>
            </a:extLst>
          </p:cNvPr>
          <p:cNvSpPr txBox="1"/>
          <p:nvPr/>
        </p:nvSpPr>
        <p:spPr>
          <a:xfrm>
            <a:off x="727364" y="2389909"/>
            <a:ext cx="8530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Semaines 1, 3, 50, 51</a:t>
            </a:r>
            <a:endParaRPr lang="fr-CH" sz="4800" dirty="0"/>
          </a:p>
        </p:txBody>
      </p:sp>
    </p:spTree>
    <p:extLst>
      <p:ext uri="{BB962C8B-B14F-4D97-AF65-F5344CB8AC3E}">
        <p14:creationId xmlns:p14="http://schemas.microsoft.com/office/powerpoint/2010/main" val="93669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C56AA-5748-C743-8C85-B79EC98A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des genres de musique</a:t>
            </a:r>
            <a:br>
              <a:rPr lang="fr-FR" dirty="0"/>
            </a:br>
            <a:r>
              <a:rPr lang="fr-FR" dirty="0"/>
              <a:t>Choix de </a:t>
            </a:r>
            <a:r>
              <a:rPr lang="fr-FR" dirty="0">
                <a:solidFill>
                  <a:srgbClr val="FF0000"/>
                </a:solidFill>
              </a:rPr>
              <a:t>CIE Radio FM</a:t>
            </a:r>
            <a:endParaRPr lang="fr-CH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6F15A3F-A8CD-1F8C-6C93-C4F5006D4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256120"/>
              </p:ext>
            </p:extLst>
          </p:nvPr>
        </p:nvGraphicFramePr>
        <p:xfrm>
          <a:off x="646111" y="2057399"/>
          <a:ext cx="7188359" cy="434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5FECD85-FB1E-1B68-4235-C110C4470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279749"/>
              </p:ext>
            </p:extLst>
          </p:nvPr>
        </p:nvGraphicFramePr>
        <p:xfrm>
          <a:off x="7083973" y="3019867"/>
          <a:ext cx="4181470" cy="1609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2776">
                  <a:extLst>
                    <a:ext uri="{9D8B030D-6E8A-4147-A177-3AD203B41FA5}">
                      <a16:colId xmlns:a16="http://schemas.microsoft.com/office/drawing/2014/main" val="898355559"/>
                    </a:ext>
                  </a:extLst>
                </a:gridCol>
                <a:gridCol w="2368694">
                  <a:extLst>
                    <a:ext uri="{9D8B030D-6E8A-4147-A177-3AD203B41FA5}">
                      <a16:colId xmlns:a16="http://schemas.microsoft.com/office/drawing/2014/main" val="362971779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GENRE</a:t>
                      </a:r>
                      <a:endParaRPr lang="fr-CH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CH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ECOUTES</a:t>
                      </a:r>
                      <a:r>
                        <a:rPr lang="fr-CH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CH" sz="14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8697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POP</a:t>
                      </a:r>
                      <a:endParaRPr lang="fr-CH" sz="14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3 358 413 320</a:t>
                      </a:r>
                      <a:endParaRPr lang="fr-CH" sz="14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7618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solidFill>
                            <a:schemeClr val="tx1"/>
                          </a:solidFill>
                          <a:effectLst/>
                        </a:rPr>
                        <a:t>HIP HOP</a:t>
                      </a:r>
                      <a:endParaRPr lang="fr-CH" sz="14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1 926 719 133</a:t>
                      </a:r>
                      <a:endParaRPr lang="fr-CH" sz="14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9819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solidFill>
                            <a:schemeClr val="tx1"/>
                          </a:solidFill>
                          <a:effectLst/>
                        </a:rPr>
                        <a:t>RAP</a:t>
                      </a:r>
                      <a:endParaRPr lang="fr-CH" sz="14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1 153 263 471</a:t>
                      </a:r>
                      <a:endParaRPr lang="fr-CH" sz="14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49896"/>
                  </a:ext>
                </a:extLst>
              </a:tr>
              <a:tr h="283271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LATINO</a:t>
                      </a:r>
                      <a:endParaRPr lang="fr-CH" sz="14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907 355 274</a:t>
                      </a:r>
                      <a:endParaRPr lang="fr-CH" sz="14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9409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solidFill>
                            <a:schemeClr val="tx1"/>
                          </a:solidFill>
                          <a:effectLst/>
                        </a:rPr>
                        <a:t>ROCK</a:t>
                      </a:r>
                      <a:endParaRPr lang="fr-CH" sz="14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294 987 480</a:t>
                      </a:r>
                      <a:endParaRPr lang="fr-CH" sz="14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1068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solidFill>
                            <a:schemeClr val="tx1"/>
                          </a:solidFill>
                          <a:effectLst/>
                        </a:rPr>
                        <a:t>DANCE</a:t>
                      </a:r>
                      <a:endParaRPr lang="fr-CH" sz="14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39 993 588 </a:t>
                      </a:r>
                      <a:endParaRPr lang="fr-CH" sz="14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01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81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C56AA-5748-C743-8C85-B79EC98A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des genres de musique</a:t>
            </a:r>
            <a:br>
              <a:rPr lang="fr-FR" dirty="0"/>
            </a:br>
            <a:r>
              <a:rPr lang="fr-FR" dirty="0"/>
              <a:t>Part de marché de </a:t>
            </a:r>
            <a:r>
              <a:rPr lang="fr-FR" dirty="0">
                <a:solidFill>
                  <a:srgbClr val="FF0000"/>
                </a:solidFill>
              </a:rPr>
              <a:t>CIE Radio FM</a:t>
            </a:r>
            <a:endParaRPr lang="fr-CH" dirty="0">
              <a:solidFill>
                <a:srgbClr val="FF0000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6F15A3F-A8CD-1F8C-6C93-C4F5006D4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540538"/>
              </p:ext>
            </p:extLst>
          </p:nvPr>
        </p:nvGraphicFramePr>
        <p:xfrm>
          <a:off x="146881" y="2130971"/>
          <a:ext cx="6937091" cy="4416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443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EF2844-4899-E9B5-B303-053C5B21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des répartitions des genres de musique avec « Autres »</a:t>
            </a:r>
            <a:endParaRPr lang="fr-CH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C429D88-D7F9-E299-D507-415C4FAD8C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750633"/>
              </p:ext>
            </p:extLst>
          </p:nvPr>
        </p:nvGraphicFramePr>
        <p:xfrm>
          <a:off x="-1" y="2114986"/>
          <a:ext cx="12011891" cy="447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774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1BE21-8783-93D3-A123-2F4F82BC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musiques « énergiques »</a:t>
            </a:r>
            <a:endParaRPr lang="fr-CH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7F162FF-E73A-C94F-CC95-423B3C7E55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356638"/>
              </p:ext>
            </p:extLst>
          </p:nvPr>
        </p:nvGraphicFramePr>
        <p:xfrm>
          <a:off x="176645" y="1853249"/>
          <a:ext cx="11741728" cy="455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093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EF2844-4899-E9B5-B303-053C5B21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 part des musiques sélectionnées </a:t>
            </a:r>
            <a:r>
              <a:rPr lang="fr-FR" b="1" dirty="0">
                <a:solidFill>
                  <a:srgbClr val="FF0000"/>
                </a:solidFill>
              </a:rPr>
              <a:t>CIE Radio FM</a:t>
            </a:r>
            <a:endParaRPr lang="fr-CH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A795F2D-7164-F416-EE56-EBE2C1DA617C}"/>
              </a:ext>
            </a:extLst>
          </p:cNvPr>
          <p:cNvGraphicFramePr>
            <a:graphicFrameLocks/>
          </p:cNvGraphicFramePr>
          <p:nvPr/>
        </p:nvGraphicFramePr>
        <p:xfrm>
          <a:off x="99454" y="2126517"/>
          <a:ext cx="11777235" cy="417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0528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179</Words>
  <Application>Microsoft Office PowerPoint</Application>
  <PresentationFormat>Grand écran</PresentationFormat>
  <Paragraphs>55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Aptos</vt:lpstr>
      <vt:lpstr>Aptos Narrow</vt:lpstr>
      <vt:lpstr>Calibri</vt:lpstr>
      <vt:lpstr>Century Gothic</vt:lpstr>
      <vt:lpstr>Wingdings 3</vt:lpstr>
      <vt:lpstr>Ion</vt:lpstr>
      <vt:lpstr>Cie Radio Fm</vt:lpstr>
      <vt:lpstr>Données générales</vt:lpstr>
      <vt:lpstr>Total écoutes par semaine en 2020</vt:lpstr>
      <vt:lpstr>Semaines à analyser</vt:lpstr>
      <vt:lpstr>Répartition des genres de musique Choix de CIE Radio FM</vt:lpstr>
      <vt:lpstr>Répartition des genres de musique Part de marché de CIE Radio FM</vt:lpstr>
      <vt:lpstr>Evolution des répartitions des genres de musique avec « Autres »</vt:lpstr>
      <vt:lpstr>Les musiques « énergiques »</vt:lpstr>
      <vt:lpstr>Evolution de part des musiques sélectionnées CIE Radio FM</vt:lpstr>
      <vt:lpstr>Corrélation avec la popularité</vt:lpstr>
      <vt:lpstr>Première analyse &amp; Suggestions</vt:lpstr>
      <vt:lpstr>Vos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 Radio Fm</dc:title>
  <dc:creator>Eric Ecoffey</dc:creator>
  <cp:lastModifiedBy>Eric Ecoffey</cp:lastModifiedBy>
  <cp:revision>4</cp:revision>
  <dcterms:created xsi:type="dcterms:W3CDTF">2024-05-12T18:25:59Z</dcterms:created>
  <dcterms:modified xsi:type="dcterms:W3CDTF">2024-05-12T19:58:56Z</dcterms:modified>
</cp:coreProperties>
</file>